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6"/>
  </p:notesMasterIdLst>
  <p:handoutMasterIdLst>
    <p:handoutMasterId r:id="rId87"/>
  </p:handoutMasterIdLst>
  <p:sldIdLst>
    <p:sldId id="1877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90" r:id="rId16"/>
    <p:sldId id="309" r:id="rId17"/>
    <p:sldId id="1891" r:id="rId18"/>
    <p:sldId id="471" r:id="rId19"/>
    <p:sldId id="1876" r:id="rId20"/>
    <p:sldId id="624" r:id="rId21"/>
    <p:sldId id="803" r:id="rId22"/>
    <p:sldId id="804" r:id="rId23"/>
    <p:sldId id="80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487" r:id="rId34"/>
    <p:sldId id="1886" r:id="rId35"/>
    <p:sldId id="1894" r:id="rId36"/>
    <p:sldId id="517" r:id="rId37"/>
    <p:sldId id="490" r:id="rId38"/>
    <p:sldId id="1908" r:id="rId39"/>
    <p:sldId id="627" r:id="rId40"/>
    <p:sldId id="422" r:id="rId41"/>
    <p:sldId id="821" r:id="rId42"/>
    <p:sldId id="1304" r:id="rId43"/>
    <p:sldId id="801" r:id="rId44"/>
    <p:sldId id="611" r:id="rId45"/>
    <p:sldId id="647" r:id="rId46"/>
    <p:sldId id="477" r:id="rId47"/>
    <p:sldId id="817" r:id="rId48"/>
    <p:sldId id="511" r:id="rId49"/>
    <p:sldId id="628" r:id="rId50"/>
    <p:sldId id="629" r:id="rId51"/>
    <p:sldId id="630" r:id="rId52"/>
    <p:sldId id="631" r:id="rId53"/>
    <p:sldId id="547" r:id="rId54"/>
    <p:sldId id="632" r:id="rId55"/>
    <p:sldId id="423" r:id="rId56"/>
    <p:sldId id="435" r:id="rId57"/>
    <p:sldId id="1909" r:id="rId58"/>
    <p:sldId id="281" r:id="rId59"/>
    <p:sldId id="450" r:id="rId60"/>
    <p:sldId id="576" r:id="rId61"/>
    <p:sldId id="284" r:id="rId62"/>
    <p:sldId id="1113" r:id="rId63"/>
    <p:sldId id="577" r:id="rId64"/>
    <p:sldId id="579" r:id="rId65"/>
    <p:sldId id="578" r:id="rId66"/>
    <p:sldId id="531" r:id="rId67"/>
    <p:sldId id="1085" r:id="rId68"/>
    <p:sldId id="1305" r:id="rId69"/>
    <p:sldId id="1874" r:id="rId70"/>
    <p:sldId id="279" r:id="rId71"/>
    <p:sldId id="501" r:id="rId72"/>
    <p:sldId id="1178" r:id="rId73"/>
    <p:sldId id="538" r:id="rId74"/>
    <p:sldId id="539" r:id="rId75"/>
    <p:sldId id="310" r:id="rId76"/>
    <p:sldId id="1302" r:id="rId77"/>
    <p:sldId id="1303" r:id="rId78"/>
    <p:sldId id="600" r:id="rId79"/>
    <p:sldId id="601" r:id="rId80"/>
    <p:sldId id="575" r:id="rId81"/>
    <p:sldId id="574" r:id="rId82"/>
    <p:sldId id="558" r:id="rId83"/>
    <p:sldId id="330" r:id="rId84"/>
    <p:sldId id="283" r:id="rId8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8" autoAdjust="0"/>
    <p:restoredTop sz="77817" autoAdjust="0"/>
  </p:normalViewPr>
  <p:slideViewPr>
    <p:cSldViewPr snapToGrid="0" snapToObjects="1">
      <p:cViewPr varScale="1">
        <p:scale>
          <a:sx n="93" d="100"/>
          <a:sy n="93" d="100"/>
        </p:scale>
        <p:origin x="20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83567AF-22AE-DE4D-B406-4EB7D75E0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7874D867-3F09-1F48-8148-FE9FC042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49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5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17" Type="http://schemas.openxmlformats.org/officeDocument/2006/relationships/image" Target="../media/image47.png"/><Relationship Id="rId2" Type="http://schemas.openxmlformats.org/officeDocument/2006/relationships/image" Target="../media/image32.emf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1579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E9ACEA-22D3-BA45-A351-AD4E3FC342CD}"/>
              </a:ext>
            </a:extLst>
          </p:cNvPr>
          <p:cNvGrpSpPr/>
          <p:nvPr/>
        </p:nvGrpSpPr>
        <p:grpSpPr>
          <a:xfrm>
            <a:off x="1541779" y="2660311"/>
            <a:ext cx="2360619" cy="1000195"/>
            <a:chOff x="1541779" y="2660311"/>
            <a:chExt cx="2360619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6031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E8DF28-5137-6146-A123-20BE5CA0BA77}"/>
                </a:ext>
              </a:extLst>
            </p:cNvPr>
            <p:cNvGrpSpPr/>
            <p:nvPr/>
          </p:nvGrpSpPr>
          <p:grpSpPr>
            <a:xfrm>
              <a:off x="1541779" y="2811634"/>
              <a:ext cx="1360424" cy="348774"/>
              <a:chOff x="1541779" y="2811634"/>
              <a:chExt cx="1360424" cy="34877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86C03CC-2659-EA48-A1B8-11402A4C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779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149A55-AD80-6A42-B44F-B9125112CCAF}"/>
                  </a:ext>
                </a:extLst>
              </p:cNvPr>
              <p:cNvSpPr txBox="1"/>
              <p:nvPr/>
            </p:nvSpPr>
            <p:spPr>
              <a:xfrm>
                <a:off x="1837221" y="281163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Created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2C44F5-97FF-6043-8C28-425488543BC9}"/>
              </a:ext>
            </a:extLst>
          </p:cNvPr>
          <p:cNvGrpSpPr/>
          <p:nvPr/>
        </p:nvGrpSpPr>
        <p:grpSpPr>
          <a:xfrm>
            <a:off x="3876156" y="3298231"/>
            <a:ext cx="1420581" cy="582251"/>
            <a:chOff x="3876156" y="3298231"/>
            <a:chExt cx="1420581" cy="5822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878" y="3298231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09653E-F831-6B4E-8854-33CF55CE8A66}"/>
                </a:ext>
              </a:extLst>
            </p:cNvPr>
            <p:cNvGrpSpPr/>
            <p:nvPr/>
          </p:nvGrpSpPr>
          <p:grpSpPr>
            <a:xfrm>
              <a:off x="3876156" y="3333739"/>
              <a:ext cx="1420581" cy="546743"/>
              <a:chOff x="3899906" y="3523741"/>
              <a:chExt cx="1420581" cy="5467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C2B14-266D-1745-9FE5-A711119E1697}"/>
                  </a:ext>
                </a:extLst>
              </p:cNvPr>
              <p:cNvSpPr txBox="1"/>
              <p:nvPr/>
            </p:nvSpPr>
            <p:spPr>
              <a:xfrm>
                <a:off x="3934370" y="3762707"/>
                <a:ext cx="1351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Ubuntu Mono" panose="020B0509030602030204" pitchFamily="49" charset="0"/>
                  </a:rPr>
                  <a:t>pthread_yield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7C138-61BD-CE44-865C-5CF17A2A8B7A}"/>
                  </a:ext>
                </a:extLst>
              </p:cNvPr>
              <p:cNvSpPr txBox="1"/>
              <p:nvPr/>
            </p:nvSpPr>
            <p:spPr>
              <a:xfrm>
                <a:off x="3899906" y="3523741"/>
                <a:ext cx="1420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Yields/Suspended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143659-EBC5-C641-AF35-57041512A773}"/>
              </a:ext>
            </a:extLst>
          </p:cNvPr>
          <p:cNvGrpSpPr/>
          <p:nvPr/>
        </p:nvGrpSpPr>
        <p:grpSpPr>
          <a:xfrm>
            <a:off x="3921590" y="2660311"/>
            <a:ext cx="2341427" cy="1000195"/>
            <a:chOff x="3921590" y="2660311"/>
            <a:chExt cx="2341427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60311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A5665F-C899-EC41-919A-8BEB5318C54B}"/>
                </a:ext>
              </a:extLst>
            </p:cNvPr>
            <p:cNvGrpSpPr/>
            <p:nvPr/>
          </p:nvGrpSpPr>
          <p:grpSpPr>
            <a:xfrm>
              <a:off x="3921590" y="2674063"/>
              <a:ext cx="1360424" cy="348522"/>
              <a:chOff x="3921590" y="2674063"/>
              <a:chExt cx="1360424" cy="3485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4EC898-6B59-FB4E-9CA0-BBC85055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1590" y="3022585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B7139-CEC7-6D4F-A8D5-145B9EE053A2}"/>
                  </a:ext>
                </a:extLst>
              </p:cNvPr>
              <p:cNvSpPr txBox="1"/>
              <p:nvPr/>
            </p:nvSpPr>
            <p:spPr>
              <a:xfrm>
                <a:off x="4131033" y="2674063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Scheduled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EA376-6169-4A4C-AAC4-D169BB836B4D}"/>
              </a:ext>
            </a:extLst>
          </p:cNvPr>
          <p:cNvGrpSpPr/>
          <p:nvPr/>
        </p:nvGrpSpPr>
        <p:grpSpPr>
          <a:xfrm>
            <a:off x="6263017" y="2660311"/>
            <a:ext cx="2360619" cy="1000195"/>
            <a:chOff x="6263017" y="2660311"/>
            <a:chExt cx="2360619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60311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CAA7DC-1233-7A48-AC6F-A25ABC7C298A}"/>
                </a:ext>
              </a:extLst>
            </p:cNvPr>
            <p:cNvGrpSpPr/>
            <p:nvPr/>
          </p:nvGrpSpPr>
          <p:grpSpPr>
            <a:xfrm>
              <a:off x="6263017" y="2811634"/>
              <a:ext cx="1360424" cy="697548"/>
              <a:chOff x="6263017" y="2811634"/>
              <a:chExt cx="1360424" cy="69754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6CDA13-CDE4-7246-883B-6C863C6B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017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F5ECEDF-E9D7-5744-B7BD-0AB6BF12A4DC}"/>
                  </a:ext>
                </a:extLst>
              </p:cNvPr>
              <p:cNvGrpSpPr/>
              <p:nvPr/>
            </p:nvGrpSpPr>
            <p:grpSpPr>
              <a:xfrm>
                <a:off x="6324078" y="2811634"/>
                <a:ext cx="1261884" cy="697548"/>
                <a:chOff x="6324078" y="2793822"/>
                <a:chExt cx="1261884" cy="6975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D969304-BBE5-D44B-8FEA-55EB970BFF83}"/>
                    </a:ext>
                  </a:extLst>
                </p:cNvPr>
                <p:cNvSpPr txBox="1"/>
                <p:nvPr/>
              </p:nvSpPr>
              <p:spPr>
                <a:xfrm>
                  <a:off x="6324078" y="318359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Ubuntu Mono" panose="020B0509030602030204" pitchFamily="49" charset="0"/>
                    </a:rPr>
                    <a:t>pthread_exit</a:t>
                  </a:r>
                  <a:endParaRPr lang="en-US" sz="1400" dirty="0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92439-195E-D94D-A0ED-BEF3DEB710B5}"/>
                    </a:ext>
                  </a:extLst>
                </p:cNvPr>
                <p:cNvSpPr txBox="1"/>
                <p:nvPr/>
              </p:nvSpPr>
              <p:spPr>
                <a:xfrm>
                  <a:off x="6687389" y="2793822"/>
                  <a:ext cx="5116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Gill Sans Light" panose="020B0302020104020203" pitchFamily="34" charset="-79"/>
                      <a:cs typeface="Gill Sans Light" panose="020B0302020104020203" pitchFamily="34" charset="-79"/>
                    </a:rPr>
                    <a:t>Exits</a:t>
                  </a: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896FE-8570-4743-9CB5-3B3B1F1536B9}"/>
              </a:ext>
            </a:extLst>
          </p:cNvPr>
          <p:cNvGrpSpPr/>
          <p:nvPr/>
        </p:nvGrpSpPr>
        <p:grpSpPr>
          <a:xfrm>
            <a:off x="4086349" y="3681665"/>
            <a:ext cx="3402555" cy="2185495"/>
            <a:chOff x="4086349" y="3681665"/>
            <a:chExt cx="3402555" cy="21854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86349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5A7C9-97E2-504B-AEC3-6C12FE9545C3}"/>
                </a:ext>
              </a:extLst>
            </p:cNvPr>
            <p:cNvGrpSpPr/>
            <p:nvPr/>
          </p:nvGrpSpPr>
          <p:grpSpPr>
            <a:xfrm>
              <a:off x="5077353" y="3681665"/>
              <a:ext cx="2411551" cy="1756610"/>
              <a:chOff x="5077353" y="3681665"/>
              <a:chExt cx="2411551" cy="1756610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3A34D96-4A07-5D45-ADDE-4B0C49C17B7A}"/>
                  </a:ext>
                </a:extLst>
              </p:cNvPr>
              <p:cNvSpPr/>
              <p:nvPr/>
            </p:nvSpPr>
            <p:spPr>
              <a:xfrm>
                <a:off x="5077353" y="3681665"/>
                <a:ext cx="697831" cy="1756610"/>
              </a:xfrm>
              <a:custGeom>
                <a:avLst/>
                <a:gdLst>
                  <a:gd name="connsiteX0" fmla="*/ 697831 w 697831"/>
                  <a:gd name="connsiteY0" fmla="*/ 0 h 1756610"/>
                  <a:gd name="connsiteX1" fmla="*/ 565484 w 697831"/>
                  <a:gd name="connsiteY1" fmla="*/ 1383631 h 1756610"/>
                  <a:gd name="connsiteX2" fmla="*/ 0 w 697831"/>
                  <a:gd name="connsiteY2" fmla="*/ 1756610 h 175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7831" h="1756610">
                    <a:moveTo>
                      <a:pt x="697831" y="0"/>
                    </a:moveTo>
                    <a:cubicBezTo>
                      <a:pt x="689810" y="545431"/>
                      <a:pt x="681789" y="1090863"/>
                      <a:pt x="565484" y="1383631"/>
                    </a:cubicBezTo>
                    <a:cubicBezTo>
                      <a:pt x="449179" y="1676399"/>
                      <a:pt x="224589" y="1716504"/>
                      <a:pt x="0" y="175661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6BE8F4-66D2-9743-BDD8-B8E59E485BFB}"/>
                  </a:ext>
                </a:extLst>
              </p:cNvPr>
              <p:cNvSpPr txBox="1"/>
              <p:nvPr/>
            </p:nvSpPr>
            <p:spPr>
              <a:xfrm>
                <a:off x="5778179" y="4391514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pthread_join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pthread_cond_wait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180B21-888D-B447-89FE-69E3F47D3A75}"/>
                  </a:ext>
                </a:extLst>
              </p:cNvPr>
              <p:cNvSpPr txBox="1"/>
              <p:nvPr/>
            </p:nvSpPr>
            <p:spPr>
              <a:xfrm>
                <a:off x="5803345" y="4122901"/>
                <a:ext cx="1279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Waits for event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B88FA6-689C-4E4F-98F5-178C3BC94B68}"/>
              </a:ext>
            </a:extLst>
          </p:cNvPr>
          <p:cNvGrpSpPr/>
          <p:nvPr/>
        </p:nvGrpSpPr>
        <p:grpSpPr>
          <a:xfrm>
            <a:off x="541506" y="3675945"/>
            <a:ext cx="3518022" cy="1756610"/>
            <a:chOff x="541506" y="3675945"/>
            <a:chExt cx="351802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D13176-8D0E-2C46-AEBE-CB9B171CA995}"/>
                </a:ext>
              </a:extLst>
            </p:cNvPr>
            <p:cNvGrpSpPr/>
            <p:nvPr/>
          </p:nvGrpSpPr>
          <p:grpSpPr>
            <a:xfrm>
              <a:off x="541506" y="4122901"/>
              <a:ext cx="2787943" cy="791833"/>
              <a:chOff x="541506" y="4122901"/>
              <a:chExt cx="2787943" cy="7918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AD6D78-B692-4E45-9968-4F4C2FCE98ED}"/>
                  </a:ext>
                </a:extLst>
              </p:cNvPr>
              <p:cNvSpPr txBox="1"/>
              <p:nvPr/>
            </p:nvSpPr>
            <p:spPr>
              <a:xfrm>
                <a:off x="541506" y="4391514"/>
                <a:ext cx="278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pthread_exit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pthread_cond_signal</a:t>
                </a:r>
                <a:r>
                  <a:rPr lang="en-US" sz="1400" dirty="0">
                    <a:latin typeface="Ubuntu Mono" panose="020B0509030602030204" pitchFamily="49" charset="0"/>
                  </a:rPr>
                  <a:t>/broadcast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0A0A67-6769-9C4A-89A9-6B7B7516F8D4}"/>
                  </a:ext>
                </a:extLst>
              </p:cNvPr>
              <p:cNvSpPr txBox="1"/>
              <p:nvPr/>
            </p:nvSpPr>
            <p:spPr>
              <a:xfrm>
                <a:off x="2144120" y="4122901"/>
                <a:ext cx="1158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Even happens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5E87F-7F00-1148-A5AC-F008F5FD0D28}"/>
              </a:ext>
            </a:extLst>
          </p:cNvPr>
          <p:cNvGrpSpPr/>
          <p:nvPr/>
        </p:nvGrpSpPr>
        <p:grpSpPr>
          <a:xfrm>
            <a:off x="541584" y="2097111"/>
            <a:ext cx="1000195" cy="1563395"/>
            <a:chOff x="541584" y="2097111"/>
            <a:chExt cx="1000195" cy="1563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6031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06" y="2097111"/>
              <a:ext cx="0" cy="5769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8A2F05-869C-EA49-A10C-52DA57191FA8}"/>
              </a:ext>
            </a:extLst>
          </p:cNvPr>
          <p:cNvSpPr txBox="1"/>
          <p:nvPr/>
        </p:nvSpPr>
        <p:spPr>
          <a:xfrm>
            <a:off x="706493" y="153821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55780-381D-4F4E-9672-91F02DE61C2C}"/>
              </a:ext>
            </a:extLst>
          </p:cNvPr>
          <p:cNvSpPr txBox="1"/>
          <p:nvPr/>
        </p:nvSpPr>
        <p:spPr>
          <a:xfrm>
            <a:off x="320971" y="176383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Ubuntu Mono" panose="020B0509030602030204" pitchFamily="49" charset="0"/>
              </a:rPr>
              <a:t>pthread_create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41250" y="6149527"/>
            <a:ext cx="756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main thread calls exit)</a:t>
            </a:r>
          </a:p>
        </p:txBody>
      </p:sp>
    </p:spTree>
    <p:extLst>
      <p:ext uri="{BB962C8B-B14F-4D97-AF65-F5344CB8AC3E}">
        <p14:creationId xmlns:p14="http://schemas.microsoft.com/office/powerpoint/2010/main" val="5985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 (3</a:t>
            </a:r>
            <a:r>
              <a:rPr lang="en-US" altLang="en-US" baseline="30000" dirty="0"/>
              <a:t>rd</a:t>
            </a:r>
            <a:r>
              <a:rPr lang="en-US" altLang="en-US" dirty="0"/>
              <a:t> OS Concept)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4286601"/>
            <a:ext cx="7886700" cy="2358674"/>
          </a:xfrm>
        </p:spPr>
        <p:txBody>
          <a:bodyPr/>
          <a:lstStyle/>
          <a:p>
            <a:r>
              <a:rPr lang="en-US" altLang="en-US" sz="1800" dirty="0"/>
              <a:t>Process: e</a:t>
            </a:r>
            <a:r>
              <a:rPr lang="en-US" sz="1800" dirty="0"/>
              <a:t>xecution environment with </a:t>
            </a:r>
            <a:r>
              <a:rPr lang="en-US" sz="1800" dirty="0">
                <a:solidFill>
                  <a:srgbClr val="FF0000"/>
                </a:solidFill>
              </a:rPr>
              <a:t>restricted rights</a:t>
            </a:r>
          </a:p>
          <a:p>
            <a:pPr lvl="1"/>
            <a:r>
              <a:rPr lang="en-US" altLang="en-US" sz="1600" dirty="0"/>
              <a:t>Address space with one or more threads</a:t>
            </a:r>
          </a:p>
          <a:p>
            <a:pPr lvl="1"/>
            <a:r>
              <a:rPr lang="en-US" altLang="en-US" sz="1600" dirty="0"/>
              <a:t>Owns memory (address space)</a:t>
            </a:r>
          </a:p>
          <a:p>
            <a:pPr lvl="1"/>
            <a:r>
              <a:rPr lang="en-US" altLang="en-US" sz="1600" dirty="0"/>
              <a:t>Owns file descriptors, file system context, …</a:t>
            </a:r>
          </a:p>
          <a:p>
            <a:r>
              <a:rPr lang="en-US" altLang="en-US" sz="1800" dirty="0"/>
              <a:t>Fundamental tradeoff between </a:t>
            </a:r>
            <a:r>
              <a:rPr lang="en-US" altLang="en-US" sz="1800" dirty="0">
                <a:solidFill>
                  <a:srgbClr val="FF0000"/>
                </a:solidFill>
              </a:rPr>
              <a:t>protection and efficiency</a:t>
            </a:r>
          </a:p>
          <a:p>
            <a:pPr lvl="1"/>
            <a:r>
              <a:rPr lang="en-US" altLang="en-US" sz="1600" dirty="0"/>
              <a:t>Communication easier within a process</a:t>
            </a:r>
          </a:p>
          <a:p>
            <a:pPr lvl="1"/>
            <a:r>
              <a:rPr lang="en-US" altLang="en-US" sz="1600" dirty="0"/>
              <a:t>Communication harder between processes</a:t>
            </a:r>
          </a:p>
          <a:p>
            <a:endParaRPr lang="en-US" altLang="en-US" sz="1800" dirty="0"/>
          </a:p>
          <a:p>
            <a:pPr lvl="1"/>
            <a:endParaRPr lang="en-US" altLang="en-US" sz="1600" dirty="0"/>
          </a:p>
          <a:p>
            <a:pPr lvl="1"/>
            <a:endParaRPr lang="en-US" altLang="en-US" sz="16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B10D11C-35A8-EC40-92C3-07D2F7794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48" y="1492351"/>
            <a:ext cx="4680705" cy="262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Recall: 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Recall: 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5881F13-B0B7-8C41-94AE-5F4CEFEBD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Does it Take to Create Process?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F178454-6C87-3B48-A3AC-0BEAC7E05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Must construct new PCB</a:t>
            </a:r>
          </a:p>
          <a:p>
            <a:pPr lvl="1"/>
            <a:r>
              <a:rPr lang="en-US" altLang="en-US" sz="1800" dirty="0"/>
              <a:t>Inexpensive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Must set up new </a:t>
            </a:r>
            <a:r>
              <a:rPr lang="en-US" altLang="en-US" sz="2000" i="1" dirty="0">
                <a:solidFill>
                  <a:srgbClr val="FF0000"/>
                </a:solidFill>
              </a:rPr>
              <a:t>page tables</a:t>
            </a:r>
            <a:r>
              <a:rPr lang="en-US" altLang="en-US" sz="2000" dirty="0"/>
              <a:t> for address space (more on this later)</a:t>
            </a:r>
          </a:p>
          <a:p>
            <a:pPr lvl="1"/>
            <a:r>
              <a:rPr lang="en-US" altLang="en-US" sz="1800" dirty="0"/>
              <a:t>More expensive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data from parent process? (Unix </a:t>
            </a:r>
            <a:r>
              <a:rPr lang="en-US" altLang="en-US" sz="1800" dirty="0">
                <a:latin typeface="Ubuntu Mono" panose="020B0509030602030204" pitchFamily="49" charset="0"/>
              </a:rPr>
              <a:t>fork()</a:t>
            </a:r>
            <a:r>
              <a:rPr lang="en-US" altLang="en-US" sz="2000" dirty="0"/>
              <a:t> )</a:t>
            </a:r>
          </a:p>
          <a:p>
            <a:pPr lvl="1"/>
            <a:r>
              <a:rPr lang="en-US" altLang="en-US" sz="1800" dirty="0"/>
              <a:t>With Unix </a:t>
            </a:r>
            <a:r>
              <a:rPr lang="en-US" altLang="en-US" sz="1600" dirty="0">
                <a:latin typeface="Ubuntu Mono" panose="020B0509030602030204" pitchFamily="49" charset="0"/>
              </a:rPr>
              <a:t>fork()</a:t>
            </a:r>
            <a:r>
              <a:rPr lang="en-US" altLang="en-US" sz="1800" dirty="0"/>
              <a:t>, child process gets copy of parent’s memory and I/O state</a:t>
            </a:r>
          </a:p>
          <a:p>
            <a:pPr lvl="1"/>
            <a:r>
              <a:rPr lang="en-US" altLang="en-US" sz="1800" dirty="0"/>
              <a:t>Originally very expensive</a:t>
            </a:r>
          </a:p>
          <a:p>
            <a:pPr lvl="1"/>
            <a:r>
              <a:rPr lang="en-US" altLang="en-US" sz="1800" dirty="0"/>
              <a:t>Much less expensive with </a:t>
            </a:r>
            <a:r>
              <a:rPr lang="ja-JP" altLang="en-US" sz="1800"/>
              <a:t>“</a:t>
            </a:r>
            <a:r>
              <a:rPr lang="en-US" altLang="ja-JP" sz="1800" dirty="0"/>
              <a:t>copy on write</a:t>
            </a:r>
            <a:r>
              <a:rPr lang="ja-JP" altLang="en-US" sz="1800"/>
              <a:t>”</a:t>
            </a:r>
            <a:r>
              <a:rPr lang="en-US" altLang="ja-JP" sz="1800" dirty="0"/>
              <a:t> (more on this later)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Copy I/O state (file handles, etc.)</a:t>
            </a:r>
          </a:p>
          <a:p>
            <a:pPr lvl="1"/>
            <a:r>
              <a:rPr lang="en-US" altLang="en-US" sz="1800" dirty="0"/>
              <a:t>Medium expense</a:t>
            </a:r>
          </a:p>
        </p:txBody>
      </p:sp>
    </p:spTree>
    <p:extLst>
      <p:ext uri="{BB962C8B-B14F-4D97-AF65-F5344CB8AC3E}">
        <p14:creationId xmlns:p14="http://schemas.microsoft.com/office/powerpoint/2010/main" val="71062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65A9BD-C2AB-A24C-8F88-6C21B5B0E79D}"/>
              </a:ext>
            </a:extLst>
          </p:cNvPr>
          <p:cNvSpPr txBox="1"/>
          <p:nvPr/>
        </p:nvSpPr>
        <p:spPr>
          <a:xfrm>
            <a:off x="3222280" y="3023896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syscall</a:t>
            </a:r>
            <a:endParaRPr lang="en-US" sz="1600" dirty="0">
              <a:solidFill>
                <a:srgbClr val="FF0000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8D4BBD2-A758-1F42-A1C0-8E6F54381EFD}"/>
              </a:ext>
            </a:extLst>
          </p:cNvPr>
          <p:cNvSpPr/>
          <p:nvPr/>
        </p:nvSpPr>
        <p:spPr bwMode="auto">
          <a:xfrm>
            <a:off x="3784956" y="3328696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  <p:bldP spid="84" grpId="0"/>
      <p:bldP spid="8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22865</TotalTime>
  <Words>6404</Words>
  <Application>Microsoft Macintosh PowerPoint</Application>
  <PresentationFormat>On-screen Show (4:3)</PresentationFormat>
  <Paragraphs>1404</Paragraphs>
  <Slides>84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Arial</vt:lpstr>
      <vt:lpstr>Calibri</vt:lpstr>
      <vt:lpstr>Comic Sans MS</vt:lpstr>
      <vt:lpstr>Consolas</vt:lpstr>
      <vt:lpstr>Gill Sans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Recall: The POSIX Thread</vt:lpstr>
      <vt:lpstr>Thread Lifecycle</vt:lpstr>
      <vt:lpstr>Thread Control Block (TCB)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Recall: Process Control Block (PCB)</vt:lpstr>
      <vt:lpstr>Recall: Process Lifecycle (7 States)</vt:lpstr>
      <vt:lpstr>What Does it Take to Create Process?</vt:lpstr>
      <vt:lpstr>Multithreaded Processes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522</cp:revision>
  <cp:lastPrinted>2019-01-17T18:38:19Z</cp:lastPrinted>
  <dcterms:created xsi:type="dcterms:W3CDTF">2014-10-01T16:55:19Z</dcterms:created>
  <dcterms:modified xsi:type="dcterms:W3CDTF">2022-01-24T20:56:56Z</dcterms:modified>
  <cp:category/>
</cp:coreProperties>
</file>